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9"/>
    <p:restoredTop sz="94698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B5865ACD-ECB7-4A7E-BB92-00F8985D75CC}" type="datetime1">
              <a:rPr lang="ru-RU"/>
              <a:pPr lvl="0">
                <a:defRPr/>
              </a:pPr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240986D3-9241-4B9B-A618-CAFFA4E24DB8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5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4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65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9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58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35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5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1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28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4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97A9-81BF-4F4F-97CE-C4D62BD89DAB}" type="datetimeFigureOut">
              <a:rPr lang="ru-RU" smtClean="0">
                <a:solidFill>
                  <a:prstClr val="black"/>
                </a:solidFill>
              </a:rPr>
              <a:pPr/>
              <a:t>29.10.2024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CC1F-C8D9-4020-AF40-EF7F600C13E3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9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58F05-B355-4642-89F4-E2B19AF4A817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80D7-E075-4652-A314-FB779A1EA34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pure_white_photographic_vinyl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DC 2301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frame">
            <a:avLst>
              <a:gd name="adj1" fmla="val 219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2" descr="Free Clip Art Download Free Vector Clipart Images Online PVPOnline Games stuff, reviews, game servers, game updates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721677"/>
            <a:ext cx="4786314" cy="1136323"/>
          </a:xfrm>
          <a:prstGeom prst="rect">
            <a:avLst/>
          </a:prstGeom>
          <a:noFill/>
        </p:spPr>
      </p:pic>
      <p:pic>
        <p:nvPicPr>
          <p:cNvPr id="10" name="Picture 6" descr="&amp;Gcy;&amp;rcy;&amp;ucy;&amp;pcy;&amp;pcy;&amp;acy; &amp;Bcy;&amp;iecy;&amp;gcy;&amp;ucy;&amp;ncy;&amp;ocy;&amp;vcy; &amp;kcy;&amp;lcy;&amp;icy;&amp;pcy;&amp;acy;&amp;rcy;&amp;tcy;&amp;ycy; - ClipartLogo.com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0"/>
            <a:ext cx="2928926" cy="1772001"/>
          </a:xfrm>
          <a:prstGeom prst="rect">
            <a:avLst/>
          </a:prstGeom>
          <a:noFill/>
        </p:spPr>
      </p:pic>
      <p:pic>
        <p:nvPicPr>
          <p:cNvPr id="11" name="Picture 8" descr="1809 &amp;Rcy;&amp;acy;&amp;scy;&amp;shcy;&amp;icy;&amp;rcy;&amp;iecy;&amp;ncy;&amp;ncy;&amp;acy;&amp;yacy; &amp;kcy;&amp;ocy;&amp;lcy;&amp;lcy;&amp;iecy;&amp;kcy;&amp;tscy;&amp;icy;&amp;yacy; &amp;kcy;&amp;acy;&amp;rcy;&amp;tcy;&amp;icy;&amp;ncy;&amp;ocy;&amp;kcy; &amp;ocy;&amp;tcy; ekler (&amp;Pcy;&amp;ocy;&amp;kcy;&amp;acy;&amp;zcy;&amp;acy;&amp;tcy;&amp;softcy; 1 &amp;dcy;&amp;ocy; 81) - ClipartLogo.com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5214950"/>
            <a:ext cx="4600539" cy="1643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654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2375" y="5066280"/>
            <a:ext cx="4720370" cy="1313417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СШ №23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г.Волгодонск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физической культуры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Кулага.Ю.И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790089"/>
            <a:ext cx="8229600" cy="3277821"/>
          </a:xfrm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altLang="en-US" sz="4900" b="1">
                <a:blipFill rotWithShape="1">
                  <a:blip r:embed="rId2">
                    <a:alphaModFix/>
                    <a:lum/>
                  </a:blip>
                  <a:tile tx="0" ty="0" sx="100000" sy="100000" flip="none" algn="tl"/>
                </a:blipFill>
              </a:rPr>
              <a:t>Диагностический к</a:t>
            </a:r>
            <a:r>
              <a:rPr lang="ru-RU" sz="4900" b="1">
                <a:blipFill rotWithShape="1">
                  <a:blip r:embed="rId2">
                    <a:alphaModFix/>
                    <a:lum/>
                  </a:blip>
                  <a:tile tx="0" ty="0" sx="100000" sy="100000" flip="none" algn="tl"/>
                </a:blipFill>
              </a:rPr>
              <a:t>онтроль </a:t>
            </a:r>
            <a:r>
              <a:rPr lang="ru-RU" altLang="en-US" sz="4900" b="1">
                <a:blipFill rotWithShape="1">
                  <a:blip r:embed="rId2">
                    <a:alphaModFix/>
                    <a:lum/>
                  </a:blip>
                  <a:tile tx="0" ty="0" sx="100000" sy="100000" flip="none" algn="tl"/>
                </a:blipFill>
              </a:rPr>
              <a:t>как один из способов педагогической диагностики на уроках физкультуры</a:t>
            </a:r>
            <a:endParaRPr lang="ru-RU" altLang="en-US" sz="6600" b="1">
              <a:blipFill rotWithShape="1">
                <a:blip r:embed="rId2">
                  <a:alphaModFix/>
                  <a:lum/>
                </a:blip>
                <a:tile tx="0" ty="0" sx="100000" sy="100000" flip="none" algn="tl"/>
              </a:blip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endParaRPr lang="ru-RU" sz="1400" b="1">
              <a:blipFill rotWithShape="1">
                <a:blip r:embed="rId2">
                  <a:alphaModFix/>
                  <a:lum/>
                </a:blip>
                <a:tile tx="0" ty="0" sx="100000" sy="100000" flip="none" algn="tl"/>
              </a:blip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2047875" cy="20478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2047875" cy="20478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728700"/>
            <a:ext cx="8229600" cy="1143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ru-RU" altLang="en-US" sz="4200" b="1">
                <a:solidFill>
                  <a:srgbClr val="C00000"/>
                </a:solidFill>
              </a:rPr>
              <a:t>ПЕДАГОГИЧЕСКАЯ ДИАГНОСТИКА</a:t>
            </a:r>
            <a:r>
              <a:rPr lang="ru-RU" altLang="en-US" sz="8800" b="1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396" y="2719460"/>
            <a:ext cx="8229600" cy="4525963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altLang="en-US" sz="3500" b="1">
                <a:solidFill>
                  <a:schemeClr val="tx1"/>
                </a:solidFill>
                <a:latin typeface="Times New Roman"/>
                <a:ea typeface="+mj-ea"/>
                <a:cs typeface="Times New Roman"/>
              </a:rPr>
              <a:t>это процесс оценки уровня развития физических качеств и физической подготовленности с помощью различных контрольных упражнений (тестов).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/>
            <a:lum/>
          </a:blip>
          <a:tile tx="0" ty="-1016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2047875" cy="20478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altLang="en-US"/>
              <a:t> </a:t>
            </a:r>
            <a:r>
              <a:rPr lang="ru-RU" altLang="en-US" b="1">
                <a:solidFill>
                  <a:schemeClr val="accent2"/>
                </a:solidFill>
              </a:rPr>
              <a:t>Способы педагогической диагностики</a:t>
            </a:r>
            <a:r>
              <a:rPr lang="en-US" altLang="ru-RU" b="1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1531329"/>
            <a:ext cx="8568951" cy="4525963"/>
          </a:xfrm>
        </p:spPr>
        <p:txBody>
          <a:bodyPr>
            <a:noAutofit/>
          </a:bodyPr>
          <a:lstStyle/>
          <a:p>
            <a:pPr algn="just">
              <a:buNone/>
              <a:defRPr/>
            </a:pPr>
            <a:r>
              <a:rPr lang="ru-RU" altLang="en-US" sz="2700">
                <a:solidFill>
                  <a:srgbClr val="008000"/>
                </a:solidFill>
                <a:latin typeface="Times New Roman"/>
                <a:cs typeface="Times New Roman"/>
              </a:rPr>
              <a:t>            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1.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Рейтинговая система оценивания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2.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Мониторинг физической подготовленности и физического развития 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(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диагностический контроль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).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3.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Метод компетентностно-ориентированных заданий.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4.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Метод упражнений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5.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Метод открытого наблюдения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6.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Метод вызова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  <a:defRPr/>
            </a:pP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7.</a:t>
            </a:r>
            <a:r>
              <a:rPr lang="ru-RU" altLang="en-US" sz="2700">
                <a:solidFill>
                  <a:schemeClr val="tx1"/>
                </a:solidFill>
                <a:latin typeface="Times New Roman"/>
                <a:cs typeface="Times New Roman"/>
              </a:rPr>
              <a:t> Самоконтроль</a:t>
            </a:r>
            <a:r>
              <a:rPr lang="en-US" altLang="ru-RU" sz="27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3541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altLang="en-US" b="1" u="sng">
                <a:solidFill>
                  <a:schemeClr val="accent2"/>
                </a:solidFill>
              </a:rPr>
              <a:t>ДИАГНОСТ</a:t>
            </a:r>
            <a:r>
              <a:rPr lang="ru-RU" b="1" u="sng">
                <a:solidFill>
                  <a:schemeClr val="accent2"/>
                </a:solidFill>
              </a:rPr>
              <a:t>ИЧЕСКИЙ </a:t>
            </a:r>
            <a:br>
              <a:rPr lang="ru-RU" b="1" u="sng">
                <a:solidFill>
                  <a:schemeClr val="accent2"/>
                </a:solidFill>
              </a:rPr>
            </a:br>
            <a:r>
              <a:rPr lang="ru-RU" b="1">
                <a:solidFill>
                  <a:schemeClr val="accent2"/>
                </a:solidFill>
              </a:rPr>
              <a:t>                               </a:t>
            </a:r>
            <a:r>
              <a:rPr lang="ru-RU" b="1" u="sng">
                <a:solidFill>
                  <a:schemeClr val="accent2"/>
                </a:solidFill>
              </a:rPr>
              <a:t>КОНТРОЛЬ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b="1" u="sng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Содержание </a:t>
            </a:r>
            <a:r>
              <a:rPr lang="ru-RU" altLang="en-US" b="1" u="sng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диагност</a:t>
            </a:r>
            <a:r>
              <a:rPr lang="ru-RU" b="1" u="sng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ического контроля:</a:t>
            </a:r>
          </a:p>
          <a:p>
            <a:pPr lvl="0">
              <a:spcBef>
                <a:spcPts val="0"/>
              </a:spcBef>
              <a:buFont typeface="Symbol"/>
              <a:buChar char=""/>
              <a:defRPr/>
            </a:pPr>
            <a:r>
              <a:rPr lang="ru-RU">
                <a:latin typeface="Times New Roman"/>
                <a:ea typeface="Times New Roman"/>
                <a:cs typeface="Times New Roman"/>
              </a:rPr>
              <a:t>контроль за состоянием здоровья обучающихся;   </a:t>
            </a:r>
          </a:p>
          <a:p>
            <a:pPr lvl="0">
              <a:spcBef>
                <a:spcPts val="0"/>
              </a:spcBef>
              <a:buFont typeface="Symbol"/>
              <a:buChar char=""/>
              <a:defRPr/>
            </a:pPr>
            <a:r>
              <a:rPr lang="ru-RU" altLang="en-US">
                <a:latin typeface="Times New Roman"/>
                <a:ea typeface="Times New Roman"/>
                <a:cs typeface="Times New Roman"/>
              </a:rPr>
              <a:t>оценка теоретических знаний</a:t>
            </a:r>
            <a:r>
              <a:rPr lang="en-US" altLang="ru-RU">
                <a:latin typeface="Times New Roman"/>
                <a:ea typeface="Times New Roman"/>
                <a:cs typeface="Times New Roman"/>
              </a:rPr>
              <a:t>;</a:t>
            </a:r>
          </a:p>
          <a:p>
            <a:pPr lvl="0">
              <a:spcBef>
                <a:spcPts val="0"/>
              </a:spcBef>
              <a:buFont typeface="Symbol"/>
              <a:buChar char=""/>
              <a:defRPr/>
            </a:pPr>
            <a:r>
              <a:rPr lang="ru-RU" altLang="en-US">
                <a:latin typeface="Times New Roman"/>
                <a:ea typeface="Times New Roman"/>
                <a:cs typeface="Times New Roman"/>
              </a:rPr>
              <a:t>динамика оцениваемых параметров</a:t>
            </a:r>
            <a:r>
              <a:rPr lang="en-US" altLang="ru-RU">
                <a:latin typeface="Times New Roman"/>
                <a:ea typeface="Times New Roman"/>
                <a:cs typeface="Times New Roman"/>
              </a:rPr>
              <a:t>;</a:t>
            </a:r>
          </a:p>
          <a:p>
            <a:pPr lvl="0">
              <a:spcBef>
                <a:spcPts val="0"/>
              </a:spcBef>
              <a:buFont typeface="Symbol"/>
              <a:buChar char=""/>
              <a:defRPr/>
            </a:pPr>
            <a:r>
              <a:rPr lang="ru-RU" altLang="en-US">
                <a:latin typeface="Times New Roman"/>
                <a:ea typeface="Times New Roman"/>
                <a:cs typeface="Times New Roman"/>
              </a:rPr>
              <a:t>оценка </a:t>
            </a:r>
            <a:r>
              <a:rPr lang="ru-RU">
                <a:latin typeface="Times New Roman"/>
                <a:ea typeface="Times New Roman"/>
                <a:cs typeface="Times New Roman"/>
              </a:rPr>
              <a:t>навык</a:t>
            </a:r>
            <a:r>
              <a:rPr lang="ru-RU" altLang="en-US">
                <a:latin typeface="Times New Roman"/>
                <a:ea typeface="Times New Roman"/>
                <a:cs typeface="Times New Roman"/>
              </a:rPr>
              <a:t>ов </a:t>
            </a:r>
            <a:r>
              <a:rPr lang="ru-RU">
                <a:latin typeface="Times New Roman"/>
                <a:ea typeface="Times New Roman"/>
                <a:cs typeface="Times New Roman"/>
              </a:rPr>
              <a:t>организации физкультурно-оздоровительной деятельности</a:t>
            </a:r>
            <a:r>
              <a:rPr lang="en-US" altLang="ru-RU">
                <a:latin typeface="Times New Roman"/>
                <a:ea typeface="Times New Roman"/>
                <a:cs typeface="Times New Roman"/>
              </a:rPr>
              <a:t>.</a:t>
            </a:r>
            <a:r>
              <a:rPr lang="ru-RU">
                <a:latin typeface="Times New Roman"/>
                <a:ea typeface="Times New Roman"/>
                <a:cs typeface="Times New Roman"/>
              </a:rPr>
              <a:t>                                            </a:t>
            </a:r>
          </a:p>
          <a:p>
            <a:pPr marL="0" indent="0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b="1">
                <a:solidFill>
                  <a:schemeClr val="accent2"/>
                </a:solidFill>
              </a:rPr>
              <a:t>ВИДЫ   </a:t>
            </a:r>
            <a:r>
              <a:rPr lang="ru-RU" altLang="en-US" b="1">
                <a:solidFill>
                  <a:schemeClr val="accent2"/>
                </a:solidFill>
              </a:rPr>
              <a:t>ДИАГНОСТ</a:t>
            </a:r>
            <a:r>
              <a:rPr lang="ru-RU" b="1">
                <a:solidFill>
                  <a:schemeClr val="accent2"/>
                </a:solidFill>
              </a:rPr>
              <a:t>ИЧЕСКОГО</a:t>
            </a:r>
            <a:br>
              <a:rPr lang="ru-RU" b="1">
                <a:solidFill>
                  <a:schemeClr val="accent2"/>
                </a:solidFill>
              </a:rPr>
            </a:br>
            <a:r>
              <a:rPr lang="ru-RU" b="1">
                <a:solidFill>
                  <a:schemeClr val="accent2"/>
                </a:solidFill>
              </a:rPr>
              <a:t>                              КОНТРОЛЯ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71364" y="1412776"/>
          <a:ext cx="8208912" cy="5220083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055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23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Предварительный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Оперативный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Текущий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Этапный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619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t>Проводится в начале учебного года (учебной четверти, семестра, нового цикла спортивной подготовки). Предназначен для изучения состава занимающихся (состояние здоровья, физической подготовленности, спортивной квалификации)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t>Предназначен для определения срочного тренировочного эффекта в рамках одного занятия. Позволяет проследить динамику оперативной работоспособност</a:t>
                      </a:r>
                      <a:r>
                        <a:rPr lang="ru-RU" altLang="en-US"/>
                        <a:t>и</a:t>
                      </a:r>
                      <a:r>
                        <a:rPr lang="en-US" altLang="ru-RU"/>
                        <a:t>,</a:t>
                      </a:r>
                      <a:r>
                        <a:rPr lang="ru-RU" altLang="en-US"/>
                        <a:t> </a:t>
                      </a:r>
                      <a:r>
                        <a:t>утомления</a:t>
                      </a:r>
                      <a:r>
                        <a:rPr lang="en-US" altLang="ru-RU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t>Проводится для определения реакции организма занимающихся на нагрузку после занятия и в интервалах между ними.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t>Включает обобщающую обработку материалов оперативно-текущего контроля, а также тестирующие и другие диагностические процедуры, которые проводят в конце цикла</a:t>
                      </a:r>
                      <a:r>
                        <a:rPr lang="en-US" altLang="ru-RU"/>
                        <a:t>.</a:t>
                      </a:r>
                      <a: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2676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en-US" sz="4000" b="1">
                <a:solidFill>
                  <a:schemeClr val="accent2"/>
                </a:solidFill>
                <a:latin typeface="Times New Roman"/>
                <a:cs typeface="Times New Roman"/>
              </a:rPr>
              <a:t>МЕТОДЫ ДИАГНОСТИЧЕСКОГО КОНТРОЛЯ</a:t>
            </a:r>
            <a:r>
              <a:rPr lang="ru-RU" altLang="en-US" sz="4000" b="1">
                <a:solidFill>
                  <a:schemeClr val="accent3">
                    <a:lumMod val="70000"/>
                  </a:schemeClr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1927372"/>
            <a:ext cx="8229600" cy="4525963"/>
          </a:xfrm>
        </p:spPr>
        <p:txBody>
          <a:bodyPr/>
          <a:lstStyle/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Педагогическое наблюдение</a:t>
            </a:r>
            <a:r>
              <a:rPr lang="en-US" altLang="ru-RU" b="1">
                <a:latin typeface="Times New Roman"/>
                <a:cs typeface="Times New Roman"/>
              </a:rPr>
              <a:t>;</a:t>
            </a:r>
            <a:endParaRPr lang="ru-RU" altLang="en-US" b="1">
              <a:latin typeface="Times New Roman"/>
              <a:cs typeface="Times New Roman"/>
            </a:endParaRPr>
          </a:p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Опросы</a:t>
            </a:r>
            <a:r>
              <a:rPr lang="en-US" altLang="ru-RU" b="1">
                <a:latin typeface="Times New Roman"/>
                <a:cs typeface="Times New Roman"/>
              </a:rPr>
              <a:t>;</a:t>
            </a:r>
            <a:r>
              <a:rPr lang="ru-RU" altLang="en-US" b="1">
                <a:latin typeface="Times New Roman"/>
                <a:cs typeface="Times New Roman"/>
              </a:rPr>
              <a:t> </a:t>
            </a:r>
          </a:p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Приём учебных нормативов</a:t>
            </a:r>
            <a:r>
              <a:rPr lang="en-US" altLang="ru-RU" b="1">
                <a:latin typeface="Times New Roman"/>
                <a:cs typeface="Times New Roman"/>
              </a:rPr>
              <a:t>;</a:t>
            </a:r>
            <a:endParaRPr lang="ru-RU" altLang="en-US" b="1">
              <a:latin typeface="Times New Roman"/>
              <a:cs typeface="Times New Roman"/>
            </a:endParaRPr>
          </a:p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Тестирование</a:t>
            </a:r>
            <a:r>
              <a:rPr lang="en-US" altLang="ru-RU" b="1">
                <a:latin typeface="Times New Roman"/>
                <a:cs typeface="Times New Roman"/>
              </a:rPr>
              <a:t>;</a:t>
            </a:r>
            <a:r>
              <a:rPr lang="ru-RU" altLang="en-US" b="1">
                <a:latin typeface="Times New Roman"/>
                <a:cs typeface="Times New Roman"/>
              </a:rPr>
              <a:t> </a:t>
            </a:r>
          </a:p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Контрольные и другие соревнования</a:t>
            </a:r>
            <a:r>
              <a:rPr lang="en-US" altLang="ru-RU" b="1">
                <a:latin typeface="Times New Roman"/>
                <a:cs typeface="Times New Roman"/>
              </a:rPr>
              <a:t>;</a:t>
            </a:r>
            <a:endParaRPr lang="ru-RU" altLang="en-US" b="1">
              <a:latin typeface="Times New Roman"/>
              <a:cs typeface="Times New Roman"/>
            </a:endParaRPr>
          </a:p>
          <a:p>
            <a:pPr marL="799860" indent="-456960">
              <a:buFont typeface="Wingdings"/>
              <a:buChar char="Ø"/>
              <a:defRPr/>
            </a:pPr>
            <a:r>
              <a:rPr lang="ru-RU" altLang="en-US" b="1">
                <a:latin typeface="Times New Roman"/>
                <a:cs typeface="Times New Roman"/>
              </a:rPr>
              <a:t>Простейшие врачебные методы.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8696" y="274638"/>
            <a:ext cx="8940316" cy="11381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en-US" sz="3500" b="1">
                <a:solidFill>
                  <a:schemeClr val="accent2"/>
                </a:solidFill>
                <a:latin typeface="Times New Roman"/>
                <a:cs typeface="Times New Roman"/>
              </a:rPr>
              <a:t>ФУНКЦИИ </a:t>
            </a:r>
          </a:p>
          <a:p>
            <a:pPr>
              <a:defRPr/>
            </a:pPr>
            <a:r>
              <a:rPr lang="ru-RU" altLang="en-US" sz="3500" b="1">
                <a:solidFill>
                  <a:schemeClr val="accent2"/>
                </a:solidFill>
                <a:latin typeface="Times New Roman"/>
                <a:cs typeface="Times New Roman"/>
              </a:rPr>
              <a:t>ДИАГНОСТИЧЕСКОГО КОНТРОЛЯ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479376" y="1499188"/>
          <a:ext cx="8233411" cy="485330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Контролирующая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Диагностическая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Прогностическая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Ориентирующая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явлени</a:t>
                      </a: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состояния знаний и умений учащихся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олучени</a:t>
                      </a: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 информации об ошибках, недочетах и пробелах в знаниях и умениях учащихся и порождающих их причинах затруднений учащихся в овладении учебным материалом, о числе, характере ошибок.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олучени</a:t>
                      </a: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 опережающей информации об учебно-воспитательном процессе.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олучени</a:t>
                      </a:r>
                      <a:r>
                        <a:rPr lang="ru-RU" altLang="en-US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>
                          <a:latin typeface="Times New Roman"/>
                          <a:cs typeface="Times New Roman"/>
                        </a:rPr>
                        <a:t> информации о степени достижения цели обучения отдельным учеником и классом в целом – насколько усвоен и как глубоко изучен учебный материал.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364" y="70323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buNone/>
              <a:defRPr/>
            </a:pPr>
            <a:r>
              <a:rPr lang="ru-RU" altLang="en-US" sz="3500" b="1">
                <a:solidFill>
                  <a:schemeClr val="accent2"/>
                </a:solidFill>
                <a:latin typeface="Times New Roman"/>
                <a:cs typeface="Times New Roman"/>
              </a:rPr>
              <a:t>При проведении диагностики</a:t>
            </a:r>
            <a:r>
              <a:rPr lang="ru-RU" altLang="en-US" sz="3400" b="1">
                <a:solidFill>
                  <a:schemeClr val="accent2"/>
                </a:solidFill>
                <a:latin typeface="Times New Roman"/>
                <a:cs typeface="Times New Roman"/>
              </a:rPr>
              <a:t> </a:t>
            </a:r>
            <a:endParaRPr lang="ru-RU" altLang="en-US" b="1">
              <a:solidFill>
                <a:schemeClr val="accent2"/>
              </a:solidFill>
            </a:endParaRPr>
          </a:p>
          <a:p>
            <a:pPr>
              <a:lnSpc>
                <a:spcPct val="115000"/>
              </a:lnSpc>
              <a:buNone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педагогу необходимо отследить развитие</a:t>
            </a:r>
          </a:p>
          <a:p>
            <a:pPr>
              <a:buNone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всех основных физических качеств: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гибкость</a:t>
            </a:r>
            <a:r>
              <a:rPr lang="en-US" altLang="ru-RU" sz="3300" b="1">
                <a:latin typeface="Times New Roman"/>
                <a:cs typeface="Times New Roman"/>
              </a:rPr>
              <a:t>;</a:t>
            </a:r>
            <a:r>
              <a:rPr lang="ru-RU" altLang="en-US" sz="3300" b="1">
                <a:latin typeface="Times New Roman"/>
                <a:cs typeface="Times New Roman"/>
              </a:rPr>
              <a:t>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выносливость</a:t>
            </a:r>
            <a:r>
              <a:rPr lang="en-US" altLang="ru-RU" sz="3300" b="1">
                <a:latin typeface="Times New Roman"/>
                <a:cs typeface="Times New Roman"/>
              </a:rPr>
              <a:t>;</a:t>
            </a:r>
            <a:r>
              <a:rPr lang="ru-RU" altLang="en-US" sz="3300" b="1">
                <a:latin typeface="Times New Roman"/>
                <a:cs typeface="Times New Roman"/>
              </a:rPr>
              <a:t>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сила</a:t>
            </a:r>
            <a:r>
              <a:rPr lang="en-US" altLang="ru-RU" sz="3300" b="1">
                <a:latin typeface="Times New Roman"/>
                <a:cs typeface="Times New Roman"/>
              </a:rPr>
              <a:t>;</a:t>
            </a:r>
            <a:r>
              <a:rPr lang="ru-RU" altLang="en-US" sz="3300" b="1">
                <a:latin typeface="Times New Roman"/>
                <a:cs typeface="Times New Roman"/>
              </a:rPr>
              <a:t>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ловкость</a:t>
            </a:r>
            <a:r>
              <a:rPr lang="en-US" altLang="ru-RU" sz="3300" b="1">
                <a:latin typeface="Times New Roman"/>
                <a:cs typeface="Times New Roman"/>
              </a:rPr>
              <a:t>;</a:t>
            </a:r>
            <a:r>
              <a:rPr lang="ru-RU" altLang="en-US" sz="3300" b="1">
                <a:latin typeface="Times New Roman"/>
                <a:cs typeface="Times New Roman"/>
              </a:rPr>
              <a:t>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быстрота</a:t>
            </a:r>
            <a:r>
              <a:rPr lang="en-US" altLang="ru-RU" sz="3300" b="1">
                <a:latin typeface="Times New Roman"/>
                <a:cs typeface="Times New Roman"/>
              </a:rPr>
              <a:t>;</a:t>
            </a:r>
            <a:r>
              <a:rPr lang="ru-RU" altLang="en-US" sz="3300" b="1">
                <a:latin typeface="Times New Roman"/>
                <a:cs typeface="Times New Roman"/>
              </a:rPr>
              <a:t> </a:t>
            </a:r>
          </a:p>
          <a:p>
            <a:pPr marL="814140" indent="-471240">
              <a:buFont typeface="Wingdings"/>
              <a:buChar char="ü"/>
              <a:defRPr/>
            </a:pPr>
            <a:r>
              <a:rPr lang="ru-RU" altLang="en-US" sz="3300" b="1">
                <a:latin typeface="Times New Roman"/>
                <a:cs typeface="Times New Roman"/>
              </a:rPr>
              <a:t>скоростно-силовые качества и координационные способности.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440668"/>
            <a:ext cx="8229600" cy="4525963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altLang="en-US" sz="2000" b="1" u="sng">
                <a:solidFill>
                  <a:schemeClr val="accent2"/>
                </a:solidFill>
                <a:latin typeface="Times New Roman"/>
                <a:cs typeface="Times New Roman"/>
              </a:rPr>
              <a:t>Гибкость</a:t>
            </a:r>
            <a:r>
              <a:rPr lang="ru-RU" altLang="en-US" sz="2000" b="1" u="sng">
                <a:latin typeface="Times New Roman"/>
                <a:cs typeface="Times New Roman"/>
              </a:rPr>
              <a:t> </a:t>
            </a:r>
            <a:r>
              <a:rPr lang="ru-RU" altLang="en-US" sz="2000" b="1">
                <a:latin typeface="Times New Roman"/>
                <a:cs typeface="Times New Roman"/>
              </a:rPr>
              <a:t>- это способность человека выполнять движения с большой амплитудой или под ней понимают рациональные свойства двигательного аппарата, обусловливающие степень подвижности его звеньев относительно друг друга.</a:t>
            </a:r>
          </a:p>
          <a:p>
            <a:pPr>
              <a:buNone/>
              <a:defRPr/>
            </a:pPr>
            <a:r>
              <a:rPr lang="ru-RU" altLang="en-US" sz="2000" b="1" u="sng">
                <a:solidFill>
                  <a:schemeClr val="accent2"/>
                </a:solidFill>
                <a:latin typeface="Times New Roman"/>
                <a:cs typeface="Times New Roman"/>
              </a:rPr>
              <a:t>Быстрота</a:t>
            </a:r>
            <a:r>
              <a:rPr lang="ru-RU" altLang="en-US" sz="2000" b="1" u="sng">
                <a:latin typeface="Times New Roman"/>
                <a:cs typeface="Times New Roman"/>
              </a:rPr>
              <a:t> </a:t>
            </a:r>
            <a:r>
              <a:rPr lang="ru-RU" altLang="en-US" sz="2000" b="1">
                <a:latin typeface="Times New Roman"/>
                <a:cs typeface="Times New Roman"/>
              </a:rPr>
              <a:t>– способность человека осуществлять движение с определённой скоростью или как способность человека осуществлять двигательное действие в минимальный для данных условий отрезок времени.</a:t>
            </a:r>
          </a:p>
          <a:p>
            <a:pPr>
              <a:buNone/>
              <a:defRPr/>
            </a:pPr>
            <a:r>
              <a:rPr lang="ru-RU" altLang="en-US" sz="2000" b="1" u="sng">
                <a:solidFill>
                  <a:schemeClr val="accent2"/>
                </a:solidFill>
                <a:latin typeface="Times New Roman"/>
                <a:cs typeface="Times New Roman"/>
              </a:rPr>
              <a:t>Ловкость </a:t>
            </a:r>
            <a:r>
              <a:rPr lang="ru-RU" altLang="en-US" sz="2000" b="1">
                <a:latin typeface="Times New Roman"/>
                <a:cs typeface="Times New Roman"/>
              </a:rPr>
              <a:t>– способность человека целесообразно координировать свои движения и рационально решать двигательные задачи.</a:t>
            </a:r>
          </a:p>
          <a:p>
            <a:pPr>
              <a:buNone/>
              <a:defRPr/>
            </a:pPr>
            <a:r>
              <a:rPr lang="ru-RU" altLang="en-US" sz="2000" b="1" u="sng">
                <a:solidFill>
                  <a:schemeClr val="accent2"/>
                </a:solidFill>
                <a:latin typeface="Times New Roman"/>
                <a:cs typeface="Times New Roman"/>
              </a:rPr>
              <a:t>Выносливость </a:t>
            </a:r>
            <a:r>
              <a:rPr lang="ru-RU" altLang="en-US" sz="2000" b="1">
                <a:latin typeface="Times New Roman"/>
                <a:cs typeface="Times New Roman"/>
              </a:rPr>
              <a:t>- способность человека длительное время выполнять мышечную работу без снижения её интенсивности.</a:t>
            </a:r>
          </a:p>
          <a:p>
            <a:pPr>
              <a:buNone/>
              <a:defRPr/>
            </a:pPr>
            <a:r>
              <a:rPr lang="ru-RU" altLang="en-US" sz="2000" b="1" u="sng">
                <a:solidFill>
                  <a:schemeClr val="accent2"/>
                </a:solidFill>
                <a:latin typeface="Times New Roman"/>
                <a:cs typeface="Times New Roman"/>
              </a:rPr>
              <a:t>Координация </a:t>
            </a:r>
            <a:r>
              <a:rPr lang="ru-RU" altLang="en-US" sz="2000" b="1">
                <a:latin typeface="Times New Roman"/>
                <a:cs typeface="Times New Roman"/>
              </a:rPr>
              <a:t>– способность быстро согласовать двигательные действия в меняющихся условиях, выполнения движения точно и рационально.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675" y="692696"/>
            <a:ext cx="8229600" cy="4525963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altLang="en-US" sz="3100" b="1">
                <a:solidFill>
                  <a:schemeClr val="accent2"/>
                </a:solidFill>
                <a:latin typeface="Times New Roman"/>
                <a:cs typeface="Times New Roman"/>
              </a:rPr>
              <a:t>При оценке уровня физической подготовленности</a:t>
            </a:r>
            <a:r>
              <a:rPr lang="ru-RU" altLang="en-US" sz="3100">
                <a:latin typeface="Times New Roman"/>
                <a:cs typeface="Times New Roman"/>
              </a:rPr>
              <a:t> следует принимать во внимание реальную динамику показателей физической подготовленности за определенный период времени, а также особенности развития двигательных способностей учеников, динамику их изменения у детей определенного возраста, исходный уровень достижений конкретных учащихся.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en-US" b="1">
                <a:solidFill>
                  <a:schemeClr val="accent2"/>
                </a:solidFill>
                <a:latin typeface="Times New Roman"/>
                <a:cs typeface="Times New Roman"/>
              </a:rPr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356" y="1160748"/>
            <a:ext cx="8712968" cy="453650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buNone/>
              <a:defRPr/>
            </a:pPr>
            <a:r>
              <a:rPr lang="ru-RU" altLang="en-US" b="1" u="sng">
                <a:solidFill>
                  <a:schemeClr val="accent2"/>
                </a:solidFill>
                <a:latin typeface="Times New Roman"/>
                <a:cs typeface="Times New Roman"/>
              </a:rPr>
              <a:t>Целью контроля</a:t>
            </a:r>
            <a:r>
              <a:rPr lang="ru-RU" altLang="en-US">
                <a:latin typeface="Times New Roman"/>
                <a:cs typeface="Times New Roman"/>
              </a:rPr>
              <a:t> является установление обратной связи ученик – преподаватель и внутренней: ученик- ученик, а также учет результатов контроля.</a:t>
            </a:r>
          </a:p>
          <a:p>
            <a:pPr>
              <a:lnSpc>
                <a:spcPct val="115000"/>
              </a:lnSpc>
              <a:buNone/>
              <a:defRPr/>
            </a:pPr>
            <a:r>
              <a:rPr lang="ru-RU" altLang="en-US">
                <a:latin typeface="Times New Roman"/>
                <a:cs typeface="Times New Roman"/>
              </a:rPr>
              <a:t>Контроль как учебное действие осуществляется не как проверка качества усвоения по конечному результату учебной деятельности, а как идущее по ее ходу и выполняемое самим учащимся действие активного прослеживания безошибочности. Контроль — это также способ получения информации о качественном состоянии учебного процесса, который направлен как на деятельность ученика, так и на контроль взаимодействия учащихся и педагогов.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575</Words>
  <Application>Microsoft Office PowerPoint</Application>
  <PresentationFormat>Экран (4:3)</PresentationFormat>
  <Paragraphs>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Wingdings</vt:lpstr>
      <vt:lpstr>Тема Office</vt:lpstr>
      <vt:lpstr>МБОУ СШ №23 г.Волгодонск  учитель физической культуры  Кулага.Ю.И</vt:lpstr>
      <vt:lpstr>ПЕДАГОГИЧЕСКАЯ ДИАГНОСТИКА </vt:lpstr>
      <vt:lpstr> Способы педагогической диагностики:</vt:lpstr>
      <vt:lpstr>ДИАГНОСТИЧЕСКИЙ                                 КОНТРОЛЬ</vt:lpstr>
      <vt:lpstr>ВИДЫ   ДИАГНОСТИЧЕСКОГО                               КОНТРОЛЯ</vt:lpstr>
      <vt:lpstr>МЕТОДЫ ДИАГНОСТИЧЕСКОГО КОНТРОЛЯ </vt:lpstr>
      <vt:lpstr>ФУНКЦИИ  ДИАГНОСТИЧЕСКОГО КОНТРОЛЯ</vt:lpstr>
      <vt:lpstr>Презентация PowerPoint</vt:lpstr>
      <vt:lpstr>Презентация PowerPoint</vt:lpstr>
      <vt:lpstr>Презентация PowerPoint</vt:lpstr>
      <vt:lpstr>ЗАКЛЮЧЕНИЕ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«Подюжская СШ им.В.А.Абрамова»</dc:title>
  <dc:creator>Елена</dc:creator>
  <cp:lastModifiedBy>Nikolay</cp:lastModifiedBy>
  <cp:revision>46</cp:revision>
  <dcterms:created xsi:type="dcterms:W3CDTF">2016-03-19T17:16:03Z</dcterms:created>
  <dcterms:modified xsi:type="dcterms:W3CDTF">2024-10-29T07:29:50Z</dcterms:modified>
  <cp:version>0906.0100.01</cp:version>
</cp:coreProperties>
</file>